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82" r:id="rId5"/>
    <p:sldId id="283" r:id="rId6"/>
    <p:sldId id="284" r:id="rId7"/>
    <p:sldId id="285" r:id="rId8"/>
    <p:sldId id="286" r:id="rId9"/>
    <p:sldId id="287" r:id="rId10"/>
    <p:sldId id="288" r:id="rId11"/>
    <p:sldId id="289" r:id="rId12"/>
    <p:sldId id="290" r:id="rId13"/>
    <p:sldId id="291" r:id="rId14"/>
    <p:sldId id="292" r:id="rId15"/>
    <p:sldId id="2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7" d="100"/>
          <a:sy n="67"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sauga.com/5-things-mississaugas-indian-food-scene-needs-from-mumbai"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simplypamscreations.com/2012/01/imagine-dt-call-thank-you-card.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hanezzart.blogspot.com/2012/04/card-thank-youyou-made-my-day.html" TargetMode="External"/><Relationship Id="rId5" Type="http://schemas.openxmlformats.org/officeDocument/2006/relationships/image" Target="../media/image13.jpg"/><Relationship Id="rId4" Type="http://schemas.openxmlformats.org/officeDocument/2006/relationships/hyperlink" Target="https://creativecommons.org/licenses/by-nc-nd/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www.wallpaperflare.com/thinking-black-white-mal-young-portrait-uo-look-adults-only-wallpaper-wdyxm"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a-woman-cooking-indian-food-3531700/"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restaurantsbrighton.co.uk/chilli-pickle-brighton-restaurant/" TargetMode="Externa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4394105"/>
          </a:xfrm>
        </p:spPr>
        <p:txBody>
          <a:bodyPr anchor="ctr">
            <a:normAutofit fontScale="90000"/>
          </a:bodyPr>
          <a:lstStyle/>
          <a:p>
            <a:pPr algn="ctr"/>
            <a:r>
              <a:rPr lang="en-US" b="1" dirty="0">
                <a:latin typeface="Algerian" panose="04020705040A02060702" pitchFamily="82" charset="0"/>
              </a:rPr>
              <a:t>Trying to find a good location to open a Indian restaurant using Data Science and ML Techniques</a:t>
            </a:r>
            <a:endParaRPr lang="en-IN" dirty="0">
              <a:latin typeface="Algerian" panose="04020705040A02060702" pitchFamily="82" charset="0"/>
            </a:endParaRP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890286" y="5625952"/>
            <a:ext cx="3511233" cy="1147054"/>
          </a:xfrm>
        </p:spPr>
        <p:txBody>
          <a:bodyPr anchor="t">
            <a:normAutofit/>
          </a:bodyPr>
          <a:lstStyle/>
          <a:p>
            <a:r>
              <a:rPr lang="en-US" sz="2000" dirty="0">
                <a:latin typeface="Brush Script MT" panose="03060802040406070304" pitchFamily="66" charset="0"/>
              </a:rPr>
              <a:t>-Sreya Biswas</a:t>
            </a:r>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1336-86AF-4482-8896-D2724791C9D7}"/>
              </a:ext>
            </a:extLst>
          </p:cNvPr>
          <p:cNvSpPr>
            <a:spLocks noGrp="1"/>
          </p:cNvSpPr>
          <p:nvPr>
            <p:ph type="title"/>
          </p:nvPr>
        </p:nvSpPr>
        <p:spPr/>
        <p:txBody>
          <a:bodyPr>
            <a:normAutofit/>
          </a:bodyPr>
          <a:lstStyle/>
          <a:p>
            <a:r>
              <a:rPr lang="en-US" sz="4000" b="1" dirty="0"/>
              <a:t>recommendations</a:t>
            </a:r>
            <a:endParaRPr lang="en-IN" sz="4000" b="1" dirty="0"/>
          </a:p>
        </p:txBody>
      </p:sp>
      <p:sp>
        <p:nvSpPr>
          <p:cNvPr id="3" name="Content Placeholder 2">
            <a:extLst>
              <a:ext uri="{FF2B5EF4-FFF2-40B4-BE49-F238E27FC236}">
                <a16:creationId xmlns:a16="http://schemas.microsoft.com/office/drawing/2014/main" id="{3AFA4657-199F-4C02-A98E-EFF94F4FFE96}"/>
              </a:ext>
            </a:extLst>
          </p:cNvPr>
          <p:cNvSpPr>
            <a:spLocks noGrp="1"/>
          </p:cNvSpPr>
          <p:nvPr>
            <p:ph idx="1"/>
          </p:nvPr>
        </p:nvSpPr>
        <p:spPr>
          <a:xfrm>
            <a:off x="581192" y="2017014"/>
            <a:ext cx="11029615" cy="3634486"/>
          </a:xfrm>
        </p:spPr>
        <p:txBody>
          <a:bodyPr>
            <a:normAutofit/>
          </a:bodyPr>
          <a:lstStyle/>
          <a:p>
            <a:pPr algn="ctr">
              <a:buClr>
                <a:schemeClr val="tx1"/>
              </a:buClr>
              <a:buFont typeface="Wingdings" panose="05000000000000000000" pitchFamily="2" charset="2"/>
              <a:buChar char="v"/>
            </a:pPr>
            <a:r>
              <a:rPr lang="en-IN" sz="2000" dirty="0">
                <a:solidFill>
                  <a:schemeClr val="tx1">
                    <a:lumMod val="95000"/>
                    <a:lumOff val="5000"/>
                  </a:schemeClr>
                </a:solidFill>
              </a:rPr>
              <a:t>Most of Indian restaurants are in Cluster 0 which is around Adelaide, King, Richmond areas and lowest (close to zero) in Cluster 1 areas which are Dorset Park, Wexford Heights. Also, there seems to be good opportunities to open an Indian near Bedford Park, Lawrence Manor East or The Annex, North Midtown, Yorkville as the competition seems to be low. Upon taking a look at the venues, it seems that Cluster 1 might be a good location as there are not a lot of Indian restaurants in these areas. Therefore, this project recommends the entrepreneur to open an authentic Indian restaurant in these locations with little to no competition. Nonetheless, if the food is authentic, affordable and good taste the restaurant would gain fame anywhere.</a:t>
            </a:r>
          </a:p>
          <a:p>
            <a:pPr algn="ctr"/>
            <a:endParaRPr lang="en-IN" sz="2000" dirty="0">
              <a:solidFill>
                <a:schemeClr val="tx1">
                  <a:lumMod val="95000"/>
                  <a:lumOff val="5000"/>
                </a:schemeClr>
              </a:solidFill>
            </a:endParaRPr>
          </a:p>
        </p:txBody>
      </p:sp>
      <p:pic>
        <p:nvPicPr>
          <p:cNvPr id="5" name="Picture 4">
            <a:extLst>
              <a:ext uri="{FF2B5EF4-FFF2-40B4-BE49-F238E27FC236}">
                <a16:creationId xmlns:a16="http://schemas.microsoft.com/office/drawing/2014/main" id="{D1BFBFA8-A52E-4E4F-A08E-9C9AEE1C38A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32325" y="5218509"/>
            <a:ext cx="2559050" cy="1439466"/>
          </a:xfrm>
          <a:prstGeom prst="rect">
            <a:avLst/>
          </a:prstGeom>
        </p:spPr>
      </p:pic>
      <p:sp>
        <p:nvSpPr>
          <p:cNvPr id="6" name="TextBox 5">
            <a:extLst>
              <a:ext uri="{FF2B5EF4-FFF2-40B4-BE49-F238E27FC236}">
                <a16:creationId xmlns:a16="http://schemas.microsoft.com/office/drawing/2014/main" id="{A2A6F938-0FDD-489F-B970-FC751CFAA0D7}"/>
              </a:ext>
            </a:extLst>
          </p:cNvPr>
          <p:cNvSpPr txBox="1"/>
          <p:nvPr/>
        </p:nvSpPr>
        <p:spPr>
          <a:xfrm>
            <a:off x="4632325" y="6833023"/>
            <a:ext cx="2559050" cy="369332"/>
          </a:xfrm>
          <a:prstGeom prst="rect">
            <a:avLst/>
          </a:prstGeom>
          <a:noFill/>
        </p:spPr>
        <p:txBody>
          <a:bodyPr wrap="square" rtlCol="0">
            <a:spAutoFit/>
          </a:bodyPr>
          <a:lstStyle/>
          <a:p>
            <a:r>
              <a:rPr lang="en-IN" sz="900">
                <a:hlinkClick r:id="rId3" tooltip="https://www.insauga.com/5-things-mississaugas-indian-food-scene-needs-from-mumbai"/>
              </a:rPr>
              <a:t>This Photo</a:t>
            </a:r>
            <a:r>
              <a:rPr lang="en-IN" sz="900"/>
              <a:t> by Unknown Author is licensed under </a:t>
            </a:r>
            <a:r>
              <a:rPr lang="en-IN" sz="900">
                <a:hlinkClick r:id="rId4" tooltip="https://creativecommons.org/licenses/by-nc-nd/3.0/"/>
              </a:rPr>
              <a:t>CC BY-NC-ND</a:t>
            </a:r>
            <a:endParaRPr lang="en-IN" sz="900"/>
          </a:p>
        </p:txBody>
      </p:sp>
    </p:spTree>
    <p:extLst>
      <p:ext uri="{BB962C8B-B14F-4D97-AF65-F5344CB8AC3E}">
        <p14:creationId xmlns:p14="http://schemas.microsoft.com/office/powerpoint/2010/main" val="3422520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141F-BC27-4968-88B7-479A4BA6FEB6}"/>
              </a:ext>
            </a:extLst>
          </p:cNvPr>
          <p:cNvSpPr>
            <a:spLocks noGrp="1"/>
          </p:cNvSpPr>
          <p:nvPr>
            <p:ph type="title"/>
          </p:nvPr>
        </p:nvSpPr>
        <p:spPr>
          <a:xfrm>
            <a:off x="581192" y="1083156"/>
            <a:ext cx="11029616" cy="1188720"/>
          </a:xfrm>
        </p:spPr>
        <p:txBody>
          <a:bodyPr>
            <a:noAutofit/>
          </a:bodyPr>
          <a:lstStyle/>
          <a:p>
            <a:r>
              <a:rPr lang="en-IN" sz="4000" dirty="0"/>
              <a:t>Conclusion</a:t>
            </a:r>
            <a:r>
              <a:rPr lang="en-IN" sz="4000" b="1" dirty="0"/>
              <a:t> </a:t>
            </a:r>
            <a:br>
              <a:rPr lang="en-IN" sz="4000" dirty="0"/>
            </a:br>
            <a:endParaRPr lang="en-IN" sz="4000" dirty="0"/>
          </a:p>
        </p:txBody>
      </p:sp>
      <p:sp>
        <p:nvSpPr>
          <p:cNvPr id="3" name="Content Placeholder 2">
            <a:extLst>
              <a:ext uri="{FF2B5EF4-FFF2-40B4-BE49-F238E27FC236}">
                <a16:creationId xmlns:a16="http://schemas.microsoft.com/office/drawing/2014/main" id="{427232C6-C973-4F88-8D27-C3ADDD82ECF8}"/>
              </a:ext>
            </a:extLst>
          </p:cNvPr>
          <p:cNvSpPr>
            <a:spLocks noGrp="1"/>
          </p:cNvSpPr>
          <p:nvPr>
            <p:ph idx="1"/>
          </p:nvPr>
        </p:nvSpPr>
        <p:spPr>
          <a:xfrm>
            <a:off x="581192" y="1921764"/>
            <a:ext cx="11029615" cy="3634486"/>
          </a:xfrm>
        </p:spPr>
        <p:txBody>
          <a:bodyPr>
            <a:normAutofit/>
          </a:bodyPr>
          <a:lstStyle/>
          <a:p>
            <a:pPr algn="ctr">
              <a:buClr>
                <a:schemeClr val="tx1"/>
              </a:buClr>
              <a:buFont typeface="Wingdings" panose="05000000000000000000" pitchFamily="2" charset="2"/>
              <a:buChar char="v"/>
            </a:pPr>
            <a:r>
              <a:rPr lang="en-IN" sz="2000" dirty="0">
                <a:solidFill>
                  <a:schemeClr val="tx1">
                    <a:lumMod val="95000"/>
                    <a:lumOff val="5000"/>
                  </a:schemeClr>
                </a:solidFill>
              </a:rPr>
              <a:t>In this project, we have gone through the process of identifying the business problem, specifying the data required, extracting and preparing the data, performing machine learning by clustering the data into 3 clusters based on their similarities, and lastly providing recommendations to the relevant stakeholders i.e. entrepreneurs or households planning to open a restaurant. To answer the business question that was raised in the introduction section, the answer proposed by this project is: The neighbourhoods in cluster 1 are the most preferred locations to open a new Indian restaurant as there is some healthy competition there. The findings of this project will help the entrepreneurs to make use of the opportunity to high potential locations while avoiding overcrowded areas in their decisions to open a Indian restaurant.</a:t>
            </a:r>
          </a:p>
          <a:p>
            <a:pPr algn="ctr"/>
            <a:endParaRPr lang="en-IN" sz="2000" dirty="0">
              <a:solidFill>
                <a:schemeClr val="tx1">
                  <a:lumMod val="95000"/>
                  <a:lumOff val="5000"/>
                </a:schemeClr>
              </a:solidFill>
            </a:endParaRPr>
          </a:p>
        </p:txBody>
      </p:sp>
    </p:spTree>
    <p:extLst>
      <p:ext uri="{BB962C8B-B14F-4D97-AF65-F5344CB8AC3E}">
        <p14:creationId xmlns:p14="http://schemas.microsoft.com/office/powerpoint/2010/main" val="112085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B5E5-B3FB-426C-850D-41B7558A48B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FD89461-49FA-43F2-A30A-3EBB200077C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535601" y="1991174"/>
            <a:ext cx="5001506" cy="4990887"/>
          </a:xfrm>
        </p:spPr>
      </p:pic>
      <p:sp>
        <p:nvSpPr>
          <p:cNvPr id="6" name="TextBox 5">
            <a:extLst>
              <a:ext uri="{FF2B5EF4-FFF2-40B4-BE49-F238E27FC236}">
                <a16:creationId xmlns:a16="http://schemas.microsoft.com/office/drawing/2014/main" id="{330CFC84-EC87-4520-8AA4-ACA1584D61E4}"/>
              </a:ext>
            </a:extLst>
          </p:cNvPr>
          <p:cNvSpPr txBox="1"/>
          <p:nvPr/>
        </p:nvSpPr>
        <p:spPr>
          <a:xfrm>
            <a:off x="4020535" y="5964817"/>
            <a:ext cx="4507198" cy="230832"/>
          </a:xfrm>
          <a:prstGeom prst="rect">
            <a:avLst/>
          </a:prstGeom>
          <a:noFill/>
        </p:spPr>
        <p:txBody>
          <a:bodyPr wrap="square" rtlCol="0">
            <a:spAutoFit/>
          </a:bodyPr>
          <a:lstStyle/>
          <a:p>
            <a:r>
              <a:rPr lang="en-IN" sz="900">
                <a:hlinkClick r:id="rId3" tooltip="http://www.simplypamscreations.com/2012/01/imagine-dt-call-thank-you-card.html"/>
              </a:rPr>
              <a:t>This Photo</a:t>
            </a:r>
            <a:r>
              <a:rPr lang="en-IN" sz="900"/>
              <a:t> by Unknown Author is licensed under </a:t>
            </a:r>
            <a:r>
              <a:rPr lang="en-IN" sz="900">
                <a:hlinkClick r:id="rId4" tooltip="https://creativecommons.org/licenses/by-nc-nd/3.0/"/>
              </a:rPr>
              <a:t>CC BY-NC-ND</a:t>
            </a:r>
            <a:endParaRPr lang="en-IN" sz="900"/>
          </a:p>
        </p:txBody>
      </p:sp>
      <p:pic>
        <p:nvPicPr>
          <p:cNvPr id="8" name="Picture 7">
            <a:extLst>
              <a:ext uri="{FF2B5EF4-FFF2-40B4-BE49-F238E27FC236}">
                <a16:creationId xmlns:a16="http://schemas.microsoft.com/office/drawing/2014/main" id="{61C8838D-6EE4-4601-AD98-5B52E7E9DB8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429" y="0"/>
            <a:ext cx="12182571" cy="8241834"/>
          </a:xfrm>
          <a:prstGeom prst="rect">
            <a:avLst/>
          </a:prstGeom>
        </p:spPr>
      </p:pic>
      <p:sp>
        <p:nvSpPr>
          <p:cNvPr id="9" name="TextBox 8">
            <a:extLst>
              <a:ext uri="{FF2B5EF4-FFF2-40B4-BE49-F238E27FC236}">
                <a16:creationId xmlns:a16="http://schemas.microsoft.com/office/drawing/2014/main" id="{04411A72-0DC7-4C24-BE21-3465E744F1DD}"/>
              </a:ext>
            </a:extLst>
          </p:cNvPr>
          <p:cNvSpPr txBox="1"/>
          <p:nvPr/>
        </p:nvSpPr>
        <p:spPr>
          <a:xfrm>
            <a:off x="1190624" y="6568842"/>
            <a:ext cx="10978545" cy="230832"/>
          </a:xfrm>
          <a:prstGeom prst="rect">
            <a:avLst/>
          </a:prstGeom>
          <a:noFill/>
        </p:spPr>
        <p:txBody>
          <a:bodyPr wrap="square" rtlCol="0">
            <a:spAutoFit/>
          </a:bodyPr>
          <a:lstStyle/>
          <a:p>
            <a:r>
              <a:rPr lang="en-IN" sz="900">
                <a:hlinkClick r:id="rId6" tooltip="http://hanezzart.blogspot.com/2012/04/card-thank-youyou-made-my-day.html"/>
              </a:rPr>
              <a:t>This Photo</a:t>
            </a:r>
            <a:r>
              <a:rPr lang="en-IN" sz="900"/>
              <a:t> by Unknown Author is licensed under </a:t>
            </a:r>
            <a:r>
              <a:rPr lang="en-IN" sz="900">
                <a:hlinkClick r:id="rId4" tooltip="https://creativecommons.org/licenses/by-nc-nd/3.0/"/>
              </a:rPr>
              <a:t>CC BY-NC-ND</a:t>
            </a:r>
            <a:endParaRPr lang="en-IN" sz="900"/>
          </a:p>
        </p:txBody>
      </p:sp>
    </p:spTree>
    <p:extLst>
      <p:ext uri="{BB962C8B-B14F-4D97-AF65-F5344CB8AC3E}">
        <p14:creationId xmlns:p14="http://schemas.microsoft.com/office/powerpoint/2010/main" val="2752363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sz="4000" dirty="0">
                <a:solidFill>
                  <a:schemeClr val="tx1">
                    <a:lumMod val="85000"/>
                    <a:lumOff val="15000"/>
                  </a:schemeClr>
                </a:solidFill>
              </a:rPr>
              <a:t>Introduction</a:t>
            </a:r>
          </a:p>
        </p:txBody>
      </p:sp>
      <p:sp>
        <p:nvSpPr>
          <p:cNvPr id="3" name="TextBox 2">
            <a:extLst>
              <a:ext uri="{FF2B5EF4-FFF2-40B4-BE49-F238E27FC236}">
                <a16:creationId xmlns:a16="http://schemas.microsoft.com/office/drawing/2014/main" id="{F9756ED2-721C-4EB7-BEED-F1BD995DBF63}"/>
              </a:ext>
            </a:extLst>
          </p:cNvPr>
          <p:cNvSpPr txBox="1"/>
          <p:nvPr/>
        </p:nvSpPr>
        <p:spPr>
          <a:xfrm>
            <a:off x="685800" y="2124075"/>
            <a:ext cx="11172825" cy="2585323"/>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chemeClr val="tx1">
                    <a:lumMod val="95000"/>
                    <a:lumOff val="5000"/>
                  </a:schemeClr>
                </a:solidFill>
              </a:rPr>
              <a:t>According to a study of cuisine trade, Indian food is the fourth most popular cuisine the world.</a:t>
            </a:r>
            <a:r>
              <a:rPr lang="en-US" b="1" dirty="0">
                <a:solidFill>
                  <a:schemeClr val="tx1">
                    <a:lumMod val="95000"/>
                    <a:lumOff val="5000"/>
                  </a:schemeClr>
                </a:solidFill>
              </a:rPr>
              <a:t> </a:t>
            </a:r>
            <a:r>
              <a:rPr lang="en-IN" dirty="0">
                <a:solidFill>
                  <a:schemeClr val="tx1">
                    <a:lumMod val="95000"/>
                    <a:lumOff val="5000"/>
                  </a:schemeClr>
                </a:solidFill>
              </a:rPr>
              <a:t>Its simplicity resulted in its popularity and it is a very diverse cuisine. Most of these restaurants abroad have been opened by the native Indians who have settled abroad and do not want to loose touch with their food and culture.</a:t>
            </a:r>
          </a:p>
          <a:p>
            <a:pPr marL="285750" indent="-285750">
              <a:buFont typeface="Wingdings" panose="05000000000000000000" pitchFamily="2" charset="2"/>
              <a:buChar char="v"/>
            </a:pPr>
            <a:r>
              <a:rPr lang="en-US" dirty="0">
                <a:solidFill>
                  <a:schemeClr val="tx1">
                    <a:lumMod val="95000"/>
                    <a:lumOff val="5000"/>
                  </a:schemeClr>
                </a:solidFill>
              </a:rPr>
              <a:t>However there are not many Indian restaurants out there in certain places and these places tend to miss an opportunity to explore a beautiful, colorful and rich cuisine.</a:t>
            </a:r>
          </a:p>
          <a:p>
            <a:pPr marL="285750" indent="-285750">
              <a:buFont typeface="Wingdings" panose="05000000000000000000" pitchFamily="2" charset="2"/>
              <a:buChar char="v"/>
            </a:pPr>
            <a:r>
              <a:rPr lang="en-US" dirty="0">
                <a:solidFill>
                  <a:schemeClr val="tx1">
                    <a:lumMod val="95000"/>
                    <a:lumOff val="5000"/>
                  </a:schemeClr>
                </a:solidFill>
              </a:rPr>
              <a:t>In this project our goal is to find a great location to open an Indian restaurant where it would gain popularity amongst the locals but at the same time not run on loss as the cuisine is not really popular or likeable there.</a:t>
            </a:r>
            <a:endParaRPr lang="en-IN" dirty="0">
              <a:solidFill>
                <a:schemeClr val="tx1">
                  <a:lumMod val="95000"/>
                  <a:lumOff val="5000"/>
                </a:schemeClr>
              </a:solidFill>
            </a:endParaRPr>
          </a:p>
          <a:p>
            <a:endParaRPr lang="en-IN" dirty="0">
              <a:solidFill>
                <a:schemeClr val="tx1">
                  <a:lumMod val="95000"/>
                  <a:lumOff val="5000"/>
                </a:schemeClr>
              </a:solidFill>
            </a:endParaRPr>
          </a:p>
          <a:p>
            <a:pPr marL="285750" indent="-285750">
              <a:buFont typeface="Wingdings" panose="05000000000000000000" pitchFamily="2" charset="2"/>
              <a:buChar char="v"/>
            </a:pPr>
            <a:endParaRPr lang="en-IN" dirty="0">
              <a:solidFill>
                <a:schemeClr val="tx1">
                  <a:lumMod val="95000"/>
                  <a:lumOff val="5000"/>
                </a:schemeClr>
              </a:solidFill>
            </a:endParaRPr>
          </a:p>
        </p:txBody>
      </p:sp>
      <p:pic>
        <p:nvPicPr>
          <p:cNvPr id="5" name="Picture 4">
            <a:extLst>
              <a:ext uri="{FF2B5EF4-FFF2-40B4-BE49-F238E27FC236}">
                <a16:creationId xmlns:a16="http://schemas.microsoft.com/office/drawing/2014/main" id="{0D933944-5D3A-49BE-9878-A0D38A0B388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7275" y="4709398"/>
            <a:ext cx="2857500" cy="1600200"/>
          </a:xfrm>
          <a:prstGeom prst="rect">
            <a:avLst/>
          </a:prstGeom>
          <a:noFill/>
          <a:ln>
            <a:noFill/>
          </a:ln>
        </p:spPr>
      </p:pic>
      <p:pic>
        <p:nvPicPr>
          <p:cNvPr id="6" name="Picture 5" descr="How to Order Indian Food | ApartmentGuide.com">
            <a:extLst>
              <a:ext uri="{FF2B5EF4-FFF2-40B4-BE49-F238E27FC236}">
                <a16:creationId xmlns:a16="http://schemas.microsoft.com/office/drawing/2014/main" id="{681F635F-C495-42CE-AD9A-81F3B2CFC85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428411"/>
            <a:ext cx="4246880" cy="2220040"/>
          </a:xfrm>
          <a:prstGeom prst="rect">
            <a:avLst/>
          </a:prstGeom>
          <a:noFill/>
          <a:ln>
            <a:noFill/>
          </a:ln>
        </p:spPr>
      </p:pic>
      <p:pic>
        <p:nvPicPr>
          <p:cNvPr id="7" name="Picture 6" descr="Math Explains Why Indian Food Tastes So Good - MobyGeek.com">
            <a:extLst>
              <a:ext uri="{FF2B5EF4-FFF2-40B4-BE49-F238E27FC236}">
                <a16:creationId xmlns:a16="http://schemas.microsoft.com/office/drawing/2014/main" id="{70F01527-236B-43E5-A369-9BE3EC4F7CC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959850" y="4737973"/>
            <a:ext cx="2406650" cy="1543050"/>
          </a:xfrm>
          <a:prstGeom prst="rect">
            <a:avLst/>
          </a:prstGeom>
          <a:noFill/>
          <a:ln>
            <a:noFill/>
          </a:ln>
        </p:spPr>
      </p:pic>
    </p:spTree>
    <p:extLst>
      <p:ext uri="{BB962C8B-B14F-4D97-AF65-F5344CB8AC3E}">
        <p14:creationId xmlns:p14="http://schemas.microsoft.com/office/powerpoint/2010/main" val="389794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E9B2-66BB-4E0A-AF4C-2B3708C0AC59}"/>
              </a:ext>
            </a:extLst>
          </p:cNvPr>
          <p:cNvSpPr>
            <a:spLocks noGrp="1"/>
          </p:cNvSpPr>
          <p:nvPr>
            <p:ph type="title"/>
          </p:nvPr>
        </p:nvSpPr>
        <p:spPr>
          <a:xfrm>
            <a:off x="504992" y="1152144"/>
            <a:ext cx="11029616" cy="1188720"/>
          </a:xfrm>
        </p:spPr>
        <p:txBody>
          <a:bodyPr>
            <a:noAutofit/>
          </a:bodyPr>
          <a:lstStyle/>
          <a:p>
            <a:r>
              <a:rPr lang="en-US" sz="4000" b="1" dirty="0"/>
              <a:t>Business Problem</a:t>
            </a:r>
            <a:br>
              <a:rPr lang="en-IN" sz="4000" dirty="0"/>
            </a:br>
            <a:endParaRPr lang="en-IN" sz="4000" dirty="0"/>
          </a:p>
        </p:txBody>
      </p:sp>
      <p:sp>
        <p:nvSpPr>
          <p:cNvPr id="3" name="Content Placeholder 2">
            <a:extLst>
              <a:ext uri="{FF2B5EF4-FFF2-40B4-BE49-F238E27FC236}">
                <a16:creationId xmlns:a16="http://schemas.microsoft.com/office/drawing/2014/main" id="{0730DCE1-056D-412C-8E94-6C8CD04DA0FE}"/>
              </a:ext>
            </a:extLst>
          </p:cNvPr>
          <p:cNvSpPr>
            <a:spLocks noGrp="1"/>
          </p:cNvSpPr>
          <p:nvPr>
            <p:ph idx="1"/>
          </p:nvPr>
        </p:nvSpPr>
        <p:spPr>
          <a:xfrm>
            <a:off x="504992" y="1345057"/>
            <a:ext cx="11029615" cy="3634486"/>
          </a:xfrm>
        </p:spPr>
        <p:txBody>
          <a:bodyPr>
            <a:normAutofit/>
          </a:bodyPr>
          <a:lstStyle/>
          <a:p>
            <a:pPr algn="ctr">
              <a:buClr>
                <a:schemeClr val="tx1"/>
              </a:buClr>
              <a:buFont typeface="Wingdings" panose="05000000000000000000" pitchFamily="2" charset="2"/>
              <a:buChar char="v"/>
            </a:pPr>
            <a:r>
              <a:rPr lang="en-US" sz="2000" dirty="0">
                <a:solidFill>
                  <a:schemeClr val="tx1">
                    <a:lumMod val="95000"/>
                    <a:lumOff val="5000"/>
                  </a:schemeClr>
                </a:solidFill>
              </a:rPr>
              <a:t>The objective of this project is to find the perfect place to open an Indian restaurant in Toronto, Canada. Though Toronto has a lot of Indians, there are not many Indian restaurants, I am put in a situation where I want to find suitable locations to open my Indian restaurant. My intention is to find the answer to my business problem “Where should I open my </a:t>
            </a:r>
            <a:r>
              <a:rPr lang="en-US" sz="2000" dirty="0" err="1">
                <a:solidFill>
                  <a:schemeClr val="tx1">
                    <a:lumMod val="95000"/>
                    <a:lumOff val="5000"/>
                  </a:schemeClr>
                </a:solidFill>
              </a:rPr>
              <a:t>indian</a:t>
            </a:r>
            <a:r>
              <a:rPr lang="en-US" sz="2000" dirty="0">
                <a:solidFill>
                  <a:schemeClr val="tx1">
                    <a:lumMod val="95000"/>
                    <a:lumOff val="5000"/>
                  </a:schemeClr>
                </a:solidFill>
              </a:rPr>
              <a:t> restaurant?”. In this capstone project, with the help to data science techniques and machine learning methods (like clustering), we intend to find a solution to our business problem.</a:t>
            </a:r>
            <a:endParaRPr lang="en-IN" sz="2000" dirty="0">
              <a:solidFill>
                <a:schemeClr val="tx1">
                  <a:lumMod val="95000"/>
                  <a:lumOff val="5000"/>
                </a:schemeClr>
              </a:solidFill>
            </a:endParaRPr>
          </a:p>
          <a:p>
            <a:pPr algn="ctr"/>
            <a:endParaRPr lang="en-IN" sz="2000" dirty="0">
              <a:solidFill>
                <a:schemeClr val="tx1">
                  <a:lumMod val="95000"/>
                  <a:lumOff val="5000"/>
                </a:schemeClr>
              </a:solidFill>
            </a:endParaRPr>
          </a:p>
        </p:txBody>
      </p:sp>
      <p:pic>
        <p:nvPicPr>
          <p:cNvPr id="5" name="Picture 4">
            <a:extLst>
              <a:ext uri="{FF2B5EF4-FFF2-40B4-BE49-F238E27FC236}">
                <a16:creationId xmlns:a16="http://schemas.microsoft.com/office/drawing/2014/main" id="{DFE2D638-FF28-4F42-8DF5-29A199F1F5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191000" y="4211655"/>
            <a:ext cx="3381375" cy="2240625"/>
          </a:xfrm>
          <a:prstGeom prst="rect">
            <a:avLst/>
          </a:prstGeom>
        </p:spPr>
      </p:pic>
    </p:spTree>
    <p:extLst>
      <p:ext uri="{BB962C8B-B14F-4D97-AF65-F5344CB8AC3E}">
        <p14:creationId xmlns:p14="http://schemas.microsoft.com/office/powerpoint/2010/main" val="91762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CAA9-177C-4E68-B868-BAC3C0BC70B7}"/>
              </a:ext>
            </a:extLst>
          </p:cNvPr>
          <p:cNvSpPr>
            <a:spLocks noGrp="1"/>
          </p:cNvSpPr>
          <p:nvPr>
            <p:ph type="title"/>
          </p:nvPr>
        </p:nvSpPr>
        <p:spPr>
          <a:xfrm>
            <a:off x="581192" y="978381"/>
            <a:ext cx="11029616" cy="1188720"/>
          </a:xfrm>
        </p:spPr>
        <p:txBody>
          <a:bodyPr>
            <a:noAutofit/>
          </a:bodyPr>
          <a:lstStyle/>
          <a:p>
            <a:r>
              <a:rPr lang="en-US" sz="4000" b="1" dirty="0"/>
              <a:t>Target Audience</a:t>
            </a:r>
            <a:br>
              <a:rPr lang="en-IN" sz="4000" dirty="0"/>
            </a:br>
            <a:endParaRPr lang="en-IN" sz="4000" dirty="0"/>
          </a:p>
        </p:txBody>
      </p:sp>
      <p:sp>
        <p:nvSpPr>
          <p:cNvPr id="3" name="Content Placeholder 2">
            <a:extLst>
              <a:ext uri="{FF2B5EF4-FFF2-40B4-BE49-F238E27FC236}">
                <a16:creationId xmlns:a16="http://schemas.microsoft.com/office/drawing/2014/main" id="{2D9FBBF9-2D8C-43AC-9D83-BE6C28E9EBF9}"/>
              </a:ext>
            </a:extLst>
          </p:cNvPr>
          <p:cNvSpPr>
            <a:spLocks noGrp="1"/>
          </p:cNvSpPr>
          <p:nvPr>
            <p:ph idx="1"/>
          </p:nvPr>
        </p:nvSpPr>
        <p:spPr>
          <a:xfrm>
            <a:off x="390692" y="1185596"/>
            <a:ext cx="11029615" cy="3634486"/>
          </a:xfrm>
        </p:spPr>
        <p:txBody>
          <a:bodyPr>
            <a:normAutofit/>
          </a:bodyPr>
          <a:lstStyle/>
          <a:p>
            <a:pPr algn="ctr">
              <a:buClr>
                <a:schemeClr val="tx1"/>
              </a:buClr>
              <a:buFont typeface="Wingdings" panose="05000000000000000000" pitchFamily="2" charset="2"/>
              <a:buChar char="v"/>
            </a:pPr>
            <a:r>
              <a:rPr lang="en-US" sz="2000" dirty="0"/>
              <a:t>The audience that we are targeting are all the Indian households or entrepreneurs who want to open or expand their Indian restaurant in great places as it is a great opportunity for not just entrepreneurs but stay-at-home parents or partners who are not working but are looking for means to earn.</a:t>
            </a:r>
            <a:endParaRPr lang="en-IN" sz="2000" dirty="0"/>
          </a:p>
          <a:p>
            <a:endParaRPr lang="en-IN" sz="2000" dirty="0"/>
          </a:p>
        </p:txBody>
      </p:sp>
      <p:pic>
        <p:nvPicPr>
          <p:cNvPr id="5" name="Picture 4">
            <a:extLst>
              <a:ext uri="{FF2B5EF4-FFF2-40B4-BE49-F238E27FC236}">
                <a16:creationId xmlns:a16="http://schemas.microsoft.com/office/drawing/2014/main" id="{5D921D48-1FDA-4681-9293-C57F7BE39D8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95388" y="3838576"/>
            <a:ext cx="4014787" cy="2676524"/>
          </a:xfrm>
          <a:prstGeom prst="rect">
            <a:avLst/>
          </a:prstGeom>
        </p:spPr>
      </p:pic>
      <p:pic>
        <p:nvPicPr>
          <p:cNvPr id="10" name="Picture 9">
            <a:extLst>
              <a:ext uri="{FF2B5EF4-FFF2-40B4-BE49-F238E27FC236}">
                <a16:creationId xmlns:a16="http://schemas.microsoft.com/office/drawing/2014/main" id="{749958A9-99A6-4FBD-9533-06211B17D5E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48550" y="3838576"/>
            <a:ext cx="3743325" cy="2495550"/>
          </a:xfrm>
          <a:prstGeom prst="rect">
            <a:avLst/>
          </a:prstGeom>
        </p:spPr>
      </p:pic>
      <p:sp>
        <p:nvSpPr>
          <p:cNvPr id="11" name="TextBox 10">
            <a:extLst>
              <a:ext uri="{FF2B5EF4-FFF2-40B4-BE49-F238E27FC236}">
                <a16:creationId xmlns:a16="http://schemas.microsoft.com/office/drawing/2014/main" id="{9D6635DE-2D22-4A8B-99D4-4308F802D12F}"/>
              </a:ext>
            </a:extLst>
          </p:cNvPr>
          <p:cNvSpPr txBox="1"/>
          <p:nvPr/>
        </p:nvSpPr>
        <p:spPr>
          <a:xfrm>
            <a:off x="7448550" y="6449542"/>
            <a:ext cx="3743325" cy="230832"/>
          </a:xfrm>
          <a:prstGeom prst="rect">
            <a:avLst/>
          </a:prstGeom>
          <a:noFill/>
        </p:spPr>
        <p:txBody>
          <a:bodyPr wrap="square" rtlCol="0">
            <a:spAutoFit/>
          </a:bodyPr>
          <a:lstStyle/>
          <a:p>
            <a:r>
              <a:rPr lang="en-IN" sz="900">
                <a:hlinkClick r:id="rId5" tooltip="https://restaurantsbrighton.co.uk/chilli-pickle-brighton-restaurant/"/>
              </a:rPr>
              <a:t>This Photo</a:t>
            </a:r>
            <a:r>
              <a:rPr lang="en-IN" sz="900"/>
              <a:t> by Unknown Author is licensed under </a:t>
            </a:r>
            <a:r>
              <a:rPr lang="en-IN" sz="900">
                <a:hlinkClick r:id="rId6" tooltip="https://creativecommons.org/licenses/by-nc-sa/3.0/"/>
              </a:rPr>
              <a:t>CC BY-SA-NC</a:t>
            </a:r>
            <a:endParaRPr lang="en-IN" sz="900"/>
          </a:p>
        </p:txBody>
      </p:sp>
    </p:spTree>
    <p:extLst>
      <p:ext uri="{BB962C8B-B14F-4D97-AF65-F5344CB8AC3E}">
        <p14:creationId xmlns:p14="http://schemas.microsoft.com/office/powerpoint/2010/main" val="24675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17F9-C4DF-45CB-9922-EF18419B8EC3}"/>
              </a:ext>
            </a:extLst>
          </p:cNvPr>
          <p:cNvSpPr>
            <a:spLocks noGrp="1"/>
          </p:cNvSpPr>
          <p:nvPr>
            <p:ph type="title"/>
          </p:nvPr>
        </p:nvSpPr>
        <p:spPr>
          <a:xfrm>
            <a:off x="581191" y="1054581"/>
            <a:ext cx="11029616" cy="1188720"/>
          </a:xfrm>
        </p:spPr>
        <p:txBody>
          <a:bodyPr>
            <a:noAutofit/>
          </a:bodyPr>
          <a:lstStyle/>
          <a:p>
            <a:r>
              <a:rPr lang="en-US" sz="4000" b="1" dirty="0"/>
              <a:t>Data Description</a:t>
            </a:r>
            <a:br>
              <a:rPr lang="en-IN" sz="4000" dirty="0"/>
            </a:br>
            <a:endParaRPr lang="en-IN" sz="4000" dirty="0"/>
          </a:p>
        </p:txBody>
      </p:sp>
      <p:sp>
        <p:nvSpPr>
          <p:cNvPr id="3" name="Content Placeholder 2">
            <a:extLst>
              <a:ext uri="{FF2B5EF4-FFF2-40B4-BE49-F238E27FC236}">
                <a16:creationId xmlns:a16="http://schemas.microsoft.com/office/drawing/2014/main" id="{39D72491-2746-488F-9C25-10582C7A0341}"/>
              </a:ext>
            </a:extLst>
          </p:cNvPr>
          <p:cNvSpPr>
            <a:spLocks noGrp="1"/>
          </p:cNvSpPr>
          <p:nvPr>
            <p:ph idx="1"/>
          </p:nvPr>
        </p:nvSpPr>
        <p:spPr>
          <a:xfrm>
            <a:off x="581191" y="1634817"/>
            <a:ext cx="11029615" cy="3634486"/>
          </a:xfrm>
        </p:spPr>
        <p:txBody>
          <a:bodyPr>
            <a:normAutofit/>
          </a:bodyPr>
          <a:lstStyle/>
          <a:p>
            <a:pPr marL="0" indent="0">
              <a:buNone/>
            </a:pPr>
            <a:r>
              <a:rPr lang="en-IN" sz="2000" dirty="0">
                <a:solidFill>
                  <a:schemeClr val="tx1">
                    <a:lumMod val="95000"/>
                    <a:lumOff val="5000"/>
                  </a:schemeClr>
                </a:solidFill>
              </a:rPr>
              <a:t>To solve this problem, I would be requiring the following data:</a:t>
            </a:r>
          </a:p>
          <a:p>
            <a:pPr>
              <a:buClr>
                <a:schemeClr val="tx1"/>
              </a:buClr>
              <a:buFont typeface="Wingdings" panose="05000000000000000000" pitchFamily="2" charset="2"/>
              <a:buChar char="v"/>
            </a:pPr>
            <a:r>
              <a:rPr lang="en-US" sz="2000" dirty="0">
                <a:solidFill>
                  <a:schemeClr val="tx1">
                    <a:lumMod val="95000"/>
                    <a:lumOff val="5000"/>
                  </a:schemeClr>
                </a:solidFill>
              </a:rPr>
              <a:t>List of neighborhoods in Toronto. </a:t>
            </a:r>
            <a:r>
              <a:rPr lang="en-IN" sz="2000" dirty="0">
                <a:solidFill>
                  <a:schemeClr val="tx1">
                    <a:lumMod val="95000"/>
                    <a:lumOff val="5000"/>
                  </a:schemeClr>
                </a:solidFill>
              </a:rPr>
              <a:t>This defines the scope of this project which is confined to the city of Toronto, Canada.</a:t>
            </a:r>
          </a:p>
          <a:p>
            <a:pPr lvl="0">
              <a:buClr>
                <a:schemeClr val="tx1"/>
              </a:buClr>
              <a:buFont typeface="Wingdings" panose="05000000000000000000" pitchFamily="2" charset="2"/>
              <a:buChar char="v"/>
            </a:pPr>
            <a:r>
              <a:rPr lang="en-US" sz="2000" dirty="0">
                <a:solidFill>
                  <a:schemeClr val="tx1">
                    <a:lumMod val="95000"/>
                    <a:lumOff val="5000"/>
                  </a:schemeClr>
                </a:solidFill>
              </a:rPr>
              <a:t>Coordinates of these neighborhoods.</a:t>
            </a:r>
            <a:r>
              <a:rPr lang="en-IN" sz="2000" dirty="0">
                <a:solidFill>
                  <a:schemeClr val="tx1">
                    <a:lumMod val="95000"/>
                    <a:lumOff val="5000"/>
                  </a:schemeClr>
                </a:solidFill>
              </a:rPr>
              <a:t> This is required in order to plot the map and also to get the venue data.</a:t>
            </a:r>
          </a:p>
          <a:p>
            <a:pPr lvl="0">
              <a:buClr>
                <a:schemeClr val="tx1"/>
              </a:buClr>
              <a:buFont typeface="Wingdings" panose="05000000000000000000" pitchFamily="2" charset="2"/>
              <a:buChar char="v"/>
            </a:pPr>
            <a:r>
              <a:rPr lang="en-US" sz="2000" dirty="0">
                <a:solidFill>
                  <a:schemeClr val="tx1">
                    <a:lumMod val="95000"/>
                    <a:lumOff val="5000"/>
                  </a:schemeClr>
                </a:solidFill>
              </a:rPr>
              <a:t>Venue data related to our business. </a:t>
            </a:r>
            <a:r>
              <a:rPr lang="en-IN" sz="2000" dirty="0">
                <a:solidFill>
                  <a:schemeClr val="tx1">
                    <a:lumMod val="95000"/>
                    <a:lumOff val="5000"/>
                  </a:schemeClr>
                </a:solidFill>
              </a:rPr>
              <a:t>We will use this data to perform clustering on the neighbourhoods.</a:t>
            </a:r>
          </a:p>
          <a:p>
            <a:pPr marL="0" indent="0">
              <a:buNone/>
            </a:pPr>
            <a:endParaRPr lang="en-IN" sz="2000" dirty="0">
              <a:solidFill>
                <a:schemeClr val="tx1">
                  <a:lumMod val="95000"/>
                  <a:lumOff val="5000"/>
                </a:schemeClr>
              </a:solidFill>
            </a:endParaRPr>
          </a:p>
        </p:txBody>
      </p:sp>
      <p:pic>
        <p:nvPicPr>
          <p:cNvPr id="5" name="Picture 4">
            <a:extLst>
              <a:ext uri="{FF2B5EF4-FFF2-40B4-BE49-F238E27FC236}">
                <a16:creationId xmlns:a16="http://schemas.microsoft.com/office/drawing/2014/main" id="{6844C3F0-DDA3-430F-95EC-24072BB29FFE}"/>
              </a:ext>
            </a:extLst>
          </p:cNvPr>
          <p:cNvPicPr>
            <a:picLocks noChangeAspect="1"/>
          </p:cNvPicPr>
          <p:nvPr/>
        </p:nvPicPr>
        <p:blipFill>
          <a:blip r:embed="rId2"/>
          <a:stretch>
            <a:fillRect/>
          </a:stretch>
        </p:blipFill>
        <p:spPr>
          <a:xfrm>
            <a:off x="3485849" y="4317857"/>
            <a:ext cx="5019890" cy="2368693"/>
          </a:xfrm>
          <a:prstGeom prst="rect">
            <a:avLst/>
          </a:prstGeom>
        </p:spPr>
      </p:pic>
    </p:spTree>
    <p:extLst>
      <p:ext uri="{BB962C8B-B14F-4D97-AF65-F5344CB8AC3E}">
        <p14:creationId xmlns:p14="http://schemas.microsoft.com/office/powerpoint/2010/main" val="191360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0CD5-8D70-46AE-97C2-979CB4DB7884}"/>
              </a:ext>
            </a:extLst>
          </p:cNvPr>
          <p:cNvSpPr>
            <a:spLocks noGrp="1"/>
          </p:cNvSpPr>
          <p:nvPr>
            <p:ph type="title"/>
          </p:nvPr>
        </p:nvSpPr>
        <p:spPr>
          <a:xfrm>
            <a:off x="581191" y="1152144"/>
            <a:ext cx="11029616" cy="1188720"/>
          </a:xfrm>
        </p:spPr>
        <p:txBody>
          <a:bodyPr>
            <a:noAutofit/>
          </a:bodyPr>
          <a:lstStyle/>
          <a:p>
            <a:r>
              <a:rPr lang="en-US" sz="4000" b="1" dirty="0"/>
              <a:t>Sources of Data</a:t>
            </a:r>
            <a:br>
              <a:rPr lang="en-IN" sz="4000" dirty="0"/>
            </a:br>
            <a:endParaRPr lang="en-IN" sz="4000" dirty="0"/>
          </a:p>
        </p:txBody>
      </p:sp>
      <p:sp>
        <p:nvSpPr>
          <p:cNvPr id="3" name="Content Placeholder 2">
            <a:extLst>
              <a:ext uri="{FF2B5EF4-FFF2-40B4-BE49-F238E27FC236}">
                <a16:creationId xmlns:a16="http://schemas.microsoft.com/office/drawing/2014/main" id="{DDDDCA9B-0B15-41D4-9DB1-73420D18FF0A}"/>
              </a:ext>
            </a:extLst>
          </p:cNvPr>
          <p:cNvSpPr>
            <a:spLocks noGrp="1"/>
          </p:cNvSpPr>
          <p:nvPr>
            <p:ph idx="1"/>
          </p:nvPr>
        </p:nvSpPr>
        <p:spPr>
          <a:xfrm>
            <a:off x="581191" y="2340864"/>
            <a:ext cx="11029615" cy="3634486"/>
          </a:xfrm>
        </p:spPr>
        <p:txBody>
          <a:bodyPr>
            <a:noAutofit/>
          </a:bodyPr>
          <a:lstStyle/>
          <a:p>
            <a:pPr>
              <a:buClr>
                <a:schemeClr val="tx1"/>
              </a:buClr>
              <a:buFont typeface="Wingdings" panose="05000000000000000000" pitchFamily="2" charset="2"/>
              <a:buChar char="v"/>
            </a:pPr>
            <a:r>
              <a:rPr lang="en-IN" sz="2000" dirty="0">
                <a:solidFill>
                  <a:schemeClr val="tx1">
                    <a:lumMod val="95000"/>
                    <a:lumOff val="5000"/>
                  </a:schemeClr>
                </a:solidFill>
              </a:rPr>
              <a:t>This Wikipedia page (</a:t>
            </a:r>
            <a:r>
              <a:rPr lang="en-IN" sz="2000" u="sng" dirty="0">
                <a:solidFill>
                  <a:schemeClr val="tx1">
                    <a:lumMod val="95000"/>
                    <a:lumOff val="5000"/>
                  </a:schemeClr>
                </a:solidFill>
                <a:hlinkClick r:id="rId2">
                  <a:extLst>
                    <a:ext uri="{A12FA001-AC4F-418D-AE19-62706E023703}">
                      <ahyp:hlinkClr xmlns:ahyp="http://schemas.microsoft.com/office/drawing/2018/hyperlinkcolor" val="tx"/>
                    </a:ext>
                  </a:extLst>
                </a:hlinkClick>
              </a:rPr>
              <a:t>https://en.wikipedia.org/wiki/List_of_postal_codes_of_Canada:_M</a:t>
            </a:r>
            <a:r>
              <a:rPr lang="en-IN" sz="2000" dirty="0">
                <a:solidFill>
                  <a:schemeClr val="tx1">
                    <a:lumMod val="95000"/>
                    <a:lumOff val="5000"/>
                  </a:schemeClr>
                </a:solidFill>
              </a:rPr>
              <a:t>) contains a list of neighbourhoods in Toronto Canada with a total of 103 neighbourhoods. We will use web scraping techniques to extract the data from the Wikipedia page. Then we will get the geographical coordinates of the neighbourhoods to get the latitudes ad longitudes of the neighbourhood. </a:t>
            </a:r>
          </a:p>
          <a:p>
            <a:pPr>
              <a:buClr>
                <a:schemeClr val="tx1"/>
              </a:buClr>
              <a:buFont typeface="Wingdings" panose="05000000000000000000" pitchFamily="2" charset="2"/>
              <a:buChar char="v"/>
            </a:pPr>
            <a:r>
              <a:rPr lang="en-IN" sz="2000" dirty="0">
                <a:solidFill>
                  <a:schemeClr val="tx1">
                    <a:lumMod val="95000"/>
                    <a:lumOff val="5000"/>
                  </a:schemeClr>
                </a:solidFill>
              </a:rPr>
              <a:t>This project will also use Four-square API as its prime data gathering source as it has a database of millions of places, especially their places API which provides the ability to perform location search, location sharing and details about a business.</a:t>
            </a:r>
          </a:p>
          <a:p>
            <a:pPr>
              <a:buClr>
                <a:schemeClr val="tx1"/>
              </a:buClr>
              <a:buFont typeface="Wingdings" panose="05000000000000000000" pitchFamily="2" charset="2"/>
              <a:buChar char="v"/>
            </a:pPr>
            <a:r>
              <a:rPr lang="en-IN" sz="2000" dirty="0">
                <a:solidFill>
                  <a:schemeClr val="tx1">
                    <a:lumMod val="95000"/>
                    <a:lumOff val="5000"/>
                  </a:schemeClr>
                </a:solidFill>
              </a:rPr>
              <a:t>This project makes use of many data science skills, from web scraping (Wikipedia), working with API (Foursquare), data cleaning, data wrangling, to machine learning (K-means clustering) and map visualization (Folium).</a:t>
            </a:r>
          </a:p>
          <a:p>
            <a:endParaRPr lang="en-IN" sz="2000" dirty="0">
              <a:solidFill>
                <a:schemeClr val="tx1">
                  <a:lumMod val="95000"/>
                  <a:lumOff val="5000"/>
                </a:schemeClr>
              </a:solidFill>
            </a:endParaRPr>
          </a:p>
        </p:txBody>
      </p:sp>
    </p:spTree>
    <p:extLst>
      <p:ext uri="{BB962C8B-B14F-4D97-AF65-F5344CB8AC3E}">
        <p14:creationId xmlns:p14="http://schemas.microsoft.com/office/powerpoint/2010/main" val="786870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DF68-D3A4-42DA-A2CA-B7CD8D9AF824}"/>
              </a:ext>
            </a:extLst>
          </p:cNvPr>
          <p:cNvSpPr>
            <a:spLocks noGrp="1"/>
          </p:cNvSpPr>
          <p:nvPr>
            <p:ph type="title"/>
          </p:nvPr>
        </p:nvSpPr>
        <p:spPr>
          <a:xfrm>
            <a:off x="581192" y="883131"/>
            <a:ext cx="11029616" cy="1188720"/>
          </a:xfrm>
        </p:spPr>
        <p:txBody>
          <a:bodyPr>
            <a:noAutofit/>
          </a:bodyPr>
          <a:lstStyle/>
          <a:p>
            <a:r>
              <a:rPr lang="en-US" sz="4000" b="1" dirty="0"/>
              <a:t>Methodology (Web scraping)</a:t>
            </a:r>
            <a:br>
              <a:rPr lang="en-IN" sz="4000" dirty="0"/>
            </a:br>
            <a:endParaRPr lang="en-IN" sz="4000" dirty="0"/>
          </a:p>
        </p:txBody>
      </p:sp>
      <p:sp>
        <p:nvSpPr>
          <p:cNvPr id="3" name="Content Placeholder 2">
            <a:extLst>
              <a:ext uri="{FF2B5EF4-FFF2-40B4-BE49-F238E27FC236}">
                <a16:creationId xmlns:a16="http://schemas.microsoft.com/office/drawing/2014/main" id="{7A880D08-6374-4965-A518-B6F9F51DA8B4}"/>
              </a:ext>
            </a:extLst>
          </p:cNvPr>
          <p:cNvSpPr>
            <a:spLocks noGrp="1"/>
          </p:cNvSpPr>
          <p:nvPr>
            <p:ph idx="1"/>
          </p:nvPr>
        </p:nvSpPr>
        <p:spPr>
          <a:xfrm>
            <a:off x="581193" y="1407414"/>
            <a:ext cx="11029615" cy="3634486"/>
          </a:xfrm>
        </p:spPr>
        <p:txBody>
          <a:bodyPr>
            <a:normAutofit/>
          </a:bodyPr>
          <a:lstStyle/>
          <a:p>
            <a:pPr>
              <a:buClr>
                <a:schemeClr val="tx1"/>
              </a:buClr>
              <a:buFont typeface="Wingdings" panose="05000000000000000000" pitchFamily="2" charset="2"/>
              <a:buChar char="v"/>
            </a:pPr>
            <a:r>
              <a:rPr lang="en-IN" sz="2000" dirty="0"/>
              <a:t>First, I need to get the list of neighbourhoods in Toronto, Canada. This is possible by extracting the list of neighbourhoods from Wikipedia page that is mentioned in the source of data section of this report. I performed the web scraping by utilizing pandas html table scraping technique.</a:t>
            </a:r>
          </a:p>
          <a:p>
            <a:pPr>
              <a:buClr>
                <a:schemeClr val="tx1"/>
              </a:buClr>
              <a:buFont typeface="Wingdings" panose="05000000000000000000" pitchFamily="2" charset="2"/>
              <a:buChar char="v"/>
            </a:pPr>
            <a:r>
              <a:rPr lang="en-IN" sz="2000" dirty="0"/>
              <a:t>However, it is only a list of neighbourhood names and postal codes. I will need to get their coordinates to utilize Foursquare to pull the list of venues near these neighbourhoods. To get the coordinates, I used the csv file provided by IBM team to match the coordinates of Toronto neighbourhoods. After gathering all these coordinates, I visualized the map of Toronto using Folium package to verify whether these are correct coordinates.</a:t>
            </a:r>
          </a:p>
          <a:p>
            <a:endParaRPr lang="en-IN" sz="2000" dirty="0"/>
          </a:p>
        </p:txBody>
      </p:sp>
      <p:pic>
        <p:nvPicPr>
          <p:cNvPr id="5" name="Picture 4">
            <a:extLst>
              <a:ext uri="{FF2B5EF4-FFF2-40B4-BE49-F238E27FC236}">
                <a16:creationId xmlns:a16="http://schemas.microsoft.com/office/drawing/2014/main" id="{6DFEC643-C994-4F8A-98FF-4DE1F47CD475}"/>
              </a:ext>
            </a:extLst>
          </p:cNvPr>
          <p:cNvPicPr>
            <a:picLocks noChangeAspect="1"/>
          </p:cNvPicPr>
          <p:nvPr/>
        </p:nvPicPr>
        <p:blipFill>
          <a:blip r:embed="rId2"/>
          <a:stretch>
            <a:fillRect/>
          </a:stretch>
        </p:blipFill>
        <p:spPr>
          <a:xfrm>
            <a:off x="4841728" y="4420667"/>
            <a:ext cx="3664098" cy="2437333"/>
          </a:xfrm>
          <a:prstGeom prst="rect">
            <a:avLst/>
          </a:prstGeom>
        </p:spPr>
      </p:pic>
    </p:spTree>
    <p:extLst>
      <p:ext uri="{BB962C8B-B14F-4D97-AF65-F5344CB8AC3E}">
        <p14:creationId xmlns:p14="http://schemas.microsoft.com/office/powerpoint/2010/main" val="2257480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254B-6561-45BA-8A94-4EA80C55FDE7}"/>
              </a:ext>
            </a:extLst>
          </p:cNvPr>
          <p:cNvSpPr>
            <a:spLocks noGrp="1"/>
          </p:cNvSpPr>
          <p:nvPr>
            <p:ph type="title"/>
          </p:nvPr>
        </p:nvSpPr>
        <p:spPr>
          <a:xfrm>
            <a:off x="581192" y="1549881"/>
            <a:ext cx="11029616" cy="1188720"/>
          </a:xfrm>
        </p:spPr>
        <p:txBody>
          <a:bodyPr>
            <a:noAutofit/>
          </a:bodyPr>
          <a:lstStyle/>
          <a:p>
            <a:r>
              <a:rPr lang="en-US" sz="4000" b="1" dirty="0"/>
              <a:t>Methodology(Foursquare </a:t>
            </a:r>
            <a:r>
              <a:rPr lang="en-US" sz="4000" b="1" dirty="0" err="1"/>
              <a:t>api</a:t>
            </a:r>
            <a:r>
              <a:rPr lang="en-US" sz="4000" b="1" dirty="0"/>
              <a:t> and k-means clustering)</a:t>
            </a:r>
            <a:br>
              <a:rPr lang="en-IN" sz="4000" b="1" dirty="0"/>
            </a:br>
            <a:endParaRPr lang="en-IN" sz="4000" b="1" dirty="0"/>
          </a:p>
        </p:txBody>
      </p:sp>
      <p:sp>
        <p:nvSpPr>
          <p:cNvPr id="3" name="Content Placeholder 2">
            <a:extLst>
              <a:ext uri="{FF2B5EF4-FFF2-40B4-BE49-F238E27FC236}">
                <a16:creationId xmlns:a16="http://schemas.microsoft.com/office/drawing/2014/main" id="{B6957218-2098-417A-8D8C-31FED8D125ED}"/>
              </a:ext>
            </a:extLst>
          </p:cNvPr>
          <p:cNvSpPr>
            <a:spLocks noGrp="1"/>
          </p:cNvSpPr>
          <p:nvPr>
            <p:ph idx="1"/>
          </p:nvPr>
        </p:nvSpPr>
        <p:spPr>
          <a:xfrm>
            <a:off x="581193" y="2929101"/>
            <a:ext cx="11029615" cy="3634486"/>
          </a:xfrm>
        </p:spPr>
        <p:txBody>
          <a:bodyPr>
            <a:noAutofit/>
          </a:bodyPr>
          <a:lstStyle/>
          <a:p>
            <a:pPr>
              <a:buClr>
                <a:schemeClr val="tx1"/>
              </a:buClr>
              <a:buFont typeface="Wingdings" panose="05000000000000000000" pitchFamily="2" charset="2"/>
              <a:buChar char="v"/>
            </a:pPr>
            <a:r>
              <a:rPr lang="en-US" sz="1850" dirty="0">
                <a:solidFill>
                  <a:schemeClr val="tx1">
                    <a:lumMod val="95000"/>
                    <a:lumOff val="5000"/>
                  </a:schemeClr>
                </a:solidFill>
              </a:rPr>
              <a:t>After that, </a:t>
            </a:r>
            <a:r>
              <a:rPr lang="en-IN" sz="1850" dirty="0">
                <a:solidFill>
                  <a:schemeClr val="tx1">
                    <a:lumMod val="95000"/>
                    <a:lumOff val="5000"/>
                  </a:schemeClr>
                </a:solidFill>
              </a:rPr>
              <a:t>I use Foursquare API to pull the list of top 100 venues within 500 meters radius. I have created a Foursquare developer account in order to obtain account ID and API key to pull the data. From Foursquare, I am able to pull the names, categories, latitude and longitude of the venues. With this data, I can also check how many unique categories that I can get from these venues. Then, I analysed each neighbourhood by grouping the rows by neighbourhood and taking the mean on the frequency of occurrence of each venue category. This is to prepare clustering to be done later.</a:t>
            </a:r>
          </a:p>
          <a:p>
            <a:pPr>
              <a:buClr>
                <a:schemeClr val="tx1"/>
              </a:buClr>
              <a:buFont typeface="Wingdings" panose="05000000000000000000" pitchFamily="2" charset="2"/>
              <a:buChar char="v"/>
            </a:pPr>
            <a:r>
              <a:rPr lang="en-IN" sz="1850" dirty="0">
                <a:solidFill>
                  <a:schemeClr val="tx1">
                    <a:lumMod val="95000"/>
                    <a:lumOff val="5000"/>
                  </a:schemeClr>
                </a:solidFill>
              </a:rPr>
              <a:t>Here, I made a justification to specifically look for “Indian restaurants”. Lastly, I performed the clustering method by using k-means clustering. K-means clustering algorithm identifies k number of centroids, and then allocates every data point to the nearest cluster, while keeping the centroids as small as possible.</a:t>
            </a:r>
          </a:p>
          <a:p>
            <a:pPr>
              <a:buClr>
                <a:schemeClr val="tx1"/>
              </a:buClr>
              <a:buFont typeface="Wingdings" panose="05000000000000000000" pitchFamily="2" charset="2"/>
              <a:buChar char="v"/>
            </a:pPr>
            <a:r>
              <a:rPr lang="en-IN" sz="1850" dirty="0">
                <a:solidFill>
                  <a:schemeClr val="tx1">
                    <a:lumMod val="95000"/>
                    <a:lumOff val="5000"/>
                  </a:schemeClr>
                </a:solidFill>
              </a:rPr>
              <a:t>I have clustered the neighbourhoods in Toronto into 3 clusters based on their frequency of occurrence for “Indian food”.</a:t>
            </a:r>
          </a:p>
          <a:p>
            <a:endParaRPr lang="en-IN" sz="1850" dirty="0">
              <a:solidFill>
                <a:schemeClr val="tx1">
                  <a:lumMod val="95000"/>
                  <a:lumOff val="5000"/>
                </a:schemeClr>
              </a:solidFill>
            </a:endParaRPr>
          </a:p>
          <a:p>
            <a:endParaRPr lang="en-IN" sz="1850" dirty="0">
              <a:solidFill>
                <a:schemeClr val="tx1">
                  <a:lumMod val="95000"/>
                  <a:lumOff val="5000"/>
                </a:schemeClr>
              </a:solidFill>
            </a:endParaRPr>
          </a:p>
        </p:txBody>
      </p:sp>
    </p:spTree>
    <p:extLst>
      <p:ext uri="{BB962C8B-B14F-4D97-AF65-F5344CB8AC3E}">
        <p14:creationId xmlns:p14="http://schemas.microsoft.com/office/powerpoint/2010/main" val="505417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EFAC-92D8-4109-9586-5ACC9AB0771E}"/>
              </a:ext>
            </a:extLst>
          </p:cNvPr>
          <p:cNvSpPr>
            <a:spLocks noGrp="1"/>
          </p:cNvSpPr>
          <p:nvPr>
            <p:ph type="title"/>
          </p:nvPr>
        </p:nvSpPr>
        <p:spPr>
          <a:xfrm>
            <a:off x="581191" y="349731"/>
            <a:ext cx="11029616" cy="1188720"/>
          </a:xfrm>
        </p:spPr>
        <p:txBody>
          <a:bodyPr>
            <a:normAutofit/>
          </a:bodyPr>
          <a:lstStyle/>
          <a:p>
            <a:r>
              <a:rPr lang="en-US" sz="4000" b="1" dirty="0"/>
              <a:t>Results</a:t>
            </a:r>
            <a:endParaRPr lang="en-IN" sz="4000" b="1" dirty="0"/>
          </a:p>
        </p:txBody>
      </p:sp>
      <p:sp>
        <p:nvSpPr>
          <p:cNvPr id="3" name="Content Placeholder 2">
            <a:extLst>
              <a:ext uri="{FF2B5EF4-FFF2-40B4-BE49-F238E27FC236}">
                <a16:creationId xmlns:a16="http://schemas.microsoft.com/office/drawing/2014/main" id="{25A9A1AD-B237-4AE1-8686-AB5341C1DE89}"/>
              </a:ext>
            </a:extLst>
          </p:cNvPr>
          <p:cNvSpPr>
            <a:spLocks noGrp="1"/>
          </p:cNvSpPr>
          <p:nvPr>
            <p:ph idx="1"/>
          </p:nvPr>
        </p:nvSpPr>
        <p:spPr>
          <a:xfrm>
            <a:off x="666918" y="1173606"/>
            <a:ext cx="11029615" cy="3684143"/>
          </a:xfrm>
        </p:spPr>
        <p:txBody>
          <a:bodyPr>
            <a:normAutofit/>
          </a:bodyPr>
          <a:lstStyle/>
          <a:p>
            <a:pPr marL="0" indent="0">
              <a:buNone/>
            </a:pPr>
            <a:r>
              <a:rPr lang="en-IN" sz="2000" dirty="0">
                <a:solidFill>
                  <a:schemeClr val="tx1">
                    <a:lumMod val="95000"/>
                    <a:lumOff val="5000"/>
                  </a:schemeClr>
                </a:solidFill>
              </a:rPr>
              <a:t>The results from k-means clustering show that we can categorize Toronto neighbourhoods into 3 clusters based on how many Indian restaurants are in each neighbourhood: </a:t>
            </a:r>
          </a:p>
          <a:p>
            <a:pPr>
              <a:buClr>
                <a:schemeClr val="tx1"/>
              </a:buClr>
              <a:buFont typeface="Wingdings" panose="05000000000000000000" pitchFamily="2" charset="2"/>
              <a:buChar char="v"/>
            </a:pPr>
            <a:r>
              <a:rPr lang="en-IN" sz="2000" dirty="0">
                <a:solidFill>
                  <a:schemeClr val="tx1">
                    <a:lumMod val="95000"/>
                    <a:lumOff val="5000"/>
                  </a:schemeClr>
                </a:solidFill>
              </a:rPr>
              <a:t>Cluster 0: Neighbourhoods with high number of Indian restaurants</a:t>
            </a:r>
          </a:p>
          <a:p>
            <a:pPr>
              <a:buClr>
                <a:schemeClr val="tx1"/>
              </a:buClr>
              <a:buFont typeface="Wingdings" panose="05000000000000000000" pitchFamily="2" charset="2"/>
              <a:buChar char="v"/>
            </a:pPr>
            <a:r>
              <a:rPr lang="en-IN" sz="2000" dirty="0">
                <a:solidFill>
                  <a:schemeClr val="tx1">
                    <a:lumMod val="95000"/>
                    <a:lumOff val="5000"/>
                  </a:schemeClr>
                </a:solidFill>
              </a:rPr>
              <a:t>Cluster 1: Neighbourhoods with little to no Indian restaurants </a:t>
            </a:r>
          </a:p>
          <a:p>
            <a:pPr>
              <a:buClr>
                <a:schemeClr val="tx1"/>
              </a:buClr>
              <a:buFont typeface="Wingdings" panose="05000000000000000000" pitchFamily="2" charset="2"/>
              <a:buChar char="v"/>
            </a:pPr>
            <a:r>
              <a:rPr lang="en-IN" sz="2000" dirty="0">
                <a:solidFill>
                  <a:schemeClr val="tx1">
                    <a:lumMod val="95000"/>
                    <a:lumOff val="5000"/>
                  </a:schemeClr>
                </a:solidFill>
              </a:rPr>
              <a:t>Cluster 2: Neighbourhoods with moderate number of Indian restaurants</a:t>
            </a:r>
          </a:p>
          <a:p>
            <a:pPr marL="0" indent="0">
              <a:buNone/>
            </a:pPr>
            <a:r>
              <a:rPr lang="en-IN" sz="2000" dirty="0">
                <a:solidFill>
                  <a:schemeClr val="tx1">
                    <a:lumMod val="95000"/>
                    <a:lumOff val="5000"/>
                  </a:schemeClr>
                </a:solidFill>
              </a:rPr>
              <a:t>The results are visualized in the above map with Cluster 0 in red colour, Cluster 1 in purple colour and Cluster 2 in mint green colour.</a:t>
            </a:r>
          </a:p>
        </p:txBody>
      </p:sp>
      <p:pic>
        <p:nvPicPr>
          <p:cNvPr id="5" name="Picture 4">
            <a:extLst>
              <a:ext uri="{FF2B5EF4-FFF2-40B4-BE49-F238E27FC236}">
                <a16:creationId xmlns:a16="http://schemas.microsoft.com/office/drawing/2014/main" id="{A0E24502-CF13-4449-8146-D8EACBF854E4}"/>
              </a:ext>
            </a:extLst>
          </p:cNvPr>
          <p:cNvPicPr/>
          <p:nvPr/>
        </p:nvPicPr>
        <p:blipFill>
          <a:blip r:embed="rId2">
            <a:extLst>
              <a:ext uri="{28A0092B-C50C-407E-A947-70E740481C1C}">
                <a14:useLocalDpi xmlns:a14="http://schemas.microsoft.com/office/drawing/2010/main" val="0"/>
              </a:ext>
            </a:extLst>
          </a:blip>
          <a:stretch>
            <a:fillRect/>
          </a:stretch>
        </p:blipFill>
        <p:spPr>
          <a:xfrm>
            <a:off x="6324431" y="4191001"/>
            <a:ext cx="4810126" cy="2514600"/>
          </a:xfrm>
          <a:prstGeom prst="rect">
            <a:avLst/>
          </a:prstGeom>
        </p:spPr>
      </p:pic>
    </p:spTree>
    <p:extLst>
      <p:ext uri="{BB962C8B-B14F-4D97-AF65-F5344CB8AC3E}">
        <p14:creationId xmlns:p14="http://schemas.microsoft.com/office/powerpoint/2010/main" val="1105134430"/>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www.w3.org/XML/1998/namespace"/>
    <ds:schemaRef ds:uri="71af3243-3dd4-4a8d-8c0d-dd76da1f02a5"/>
    <ds:schemaRef ds:uri="http://schemas.openxmlformats.org/package/2006/metadata/core-properties"/>
    <ds:schemaRef ds:uri="http://schemas.microsoft.com/office/2006/documentManagement/types"/>
    <ds:schemaRef ds:uri="http://purl.org/dc/dcmitype/"/>
    <ds:schemaRef ds:uri="http://schemas.microsoft.com/office/2006/metadata/properties"/>
    <ds:schemaRef ds:uri="16c05727-aa75-4e4a-9b5f-8a80a1165891"/>
    <ds:schemaRef ds:uri="http://schemas.microsoft.com/office/infopath/2007/PartnerControls"/>
    <ds:schemaRef ds:uri="http://purl.org/dc/terms/"/>
    <ds:schemaRef ds:uri="http://purl.org/dc/elements/1.1/"/>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{D20A2622-3C13-4727-BC87-18061F9A7536}tf11964407</Template>
  <TotalTime>0</TotalTime>
  <Words>1320</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Algerian</vt:lpstr>
      <vt:lpstr>Brush Script MT</vt:lpstr>
      <vt:lpstr>Franklin Gothic Book</vt:lpstr>
      <vt:lpstr>Franklin Gothic Demi</vt:lpstr>
      <vt:lpstr>Gill Sans MT</vt:lpstr>
      <vt:lpstr>Wingdings</vt:lpstr>
      <vt:lpstr>Wingdings 2</vt:lpstr>
      <vt:lpstr>DividendVTI</vt:lpstr>
      <vt:lpstr>Trying to find a good location to open a Indian restaurant using Data Science and ML Techniques</vt:lpstr>
      <vt:lpstr>Introduction</vt:lpstr>
      <vt:lpstr>Business Problem </vt:lpstr>
      <vt:lpstr>Target Audience </vt:lpstr>
      <vt:lpstr>Data Description </vt:lpstr>
      <vt:lpstr>Sources of Data </vt:lpstr>
      <vt:lpstr>Methodology (Web scraping) </vt:lpstr>
      <vt:lpstr>Methodology(Foursquare api and k-means clustering) </vt:lpstr>
      <vt:lpstr>Results</vt:lpstr>
      <vt:lpstr>recommendations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2020-07-02T08:22:08Z</dcterms:created>
  <dcterms:modified xsi:type="dcterms:W3CDTF">2020-07-02T08:58:51Z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